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75" r:id="rId23"/>
    <p:sldId id="276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Montserrat" panose="00000500000000000000" pitchFamily="50" charset="0"/>
      <p:regular r:id="rId28"/>
      <p:bold r:id="rId29"/>
      <p:italic r:id="rId30"/>
      <p:boldItalic r:id="rId31"/>
    </p:embeddedFont>
    <p:embeddedFont>
      <p:font typeface="Montserrat Black" panose="00000A00000000000000" pitchFamily="50" charset="0"/>
      <p:bold r:id="rId32"/>
      <p:boldItalic r:id="rId33"/>
    </p:embeddedFont>
    <p:embeddedFont>
      <p:font typeface="Montserrat Light" panose="00000400000000000000" pitchFamily="50" charset="0"/>
      <p:regular r:id="rId34"/>
      <p:italic r:id="rId35"/>
    </p:embeddedFont>
    <p:embeddedFont>
      <p:font typeface="Nunito Light" pitchFamily="2" charset="0"/>
      <p:regular r:id="rId36"/>
      <p:italic r:id="rId37"/>
    </p:embeddedFont>
    <p:embeddedFont>
      <p:font typeface="PT Sans" panose="020B05030202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9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9053ce7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9053ce7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39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9053ce7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9053ce7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49053ce73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49053ce73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9053ce73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9053ce73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51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249053ce73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249053ce73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85d27db1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85d27db1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5d27db1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5d27db1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49053ce73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49053ce73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" name="Google Shape;14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" name="Google Shape;16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" name="Google Shape;53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" name="Google Shape;59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" name="Google Shape;89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7" name="Google Shape;97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4" name="Google Shape;454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55" name="Google Shape;455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56" name="Google Shape;456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57" name="Google Shape;457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8" name="Google Shape;458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9" name="Google Shape;459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8" name="Google Shape;488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6" name="Google Shape;496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00" name="Google Shape;500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1" name="Google Shape;501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2" name="Google Shape;502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3" name="Google Shape;503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2" name="Google Shape;532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40" name="Google Shape;540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4" name="Google Shape;55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3" name="Google Shape;56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64" name="Google Shape;56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65" name="Google Shape;56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6" name="Google Shape;56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67" name="Google Shape;56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6" name="Google Shape;59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4" name="Google Shape;60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0" name="Google Shape;610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11" name="Google Shape;611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12" name="Google Shape;612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21" name="Google Shape;621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5" name="Google Shape;625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26" name="Google Shape;626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38" name="Google Shape;638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39" name="Google Shape;639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" name="Google Shape;652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63" name="Google Shape;663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64" name="Google Shape;664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65" name="Google Shape;665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8" name="Google Shape;678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6" name="Google Shape;686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87" name="Google Shape;687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" name="Google Shape;691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92" name="Google Shape;692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02" name="Google Shape;702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" name="Google Shape;717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18" name="Google Shape;718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28" name="Google Shape;728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738" name="Google Shape;73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43" name="Google Shape;743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54" name="Google Shape;754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71" name="Google Shape;771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72" name="Google Shape;772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6" name="Google Shape;776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7" name="Google Shape;777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6" name="Google Shape;786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87" name="Google Shape;787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1" name="Google Shape;791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92" name="Google Shape;792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1" name="Google Shape;80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5" name="Google Shape;105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6" name="Google Shape;106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07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8" name="Google Shape;108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5" name="Google Shape;145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9" name="Google Shape;189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06" name="Google Shape;806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07" name="Google Shape;807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6" name="Google Shape;83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37" name="Google Shape;83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38" name="Google Shape;83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49" name="Google Shape;84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7" name="Google Shape;86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8" name="Google Shape;86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9" name="Google Shape;86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70" name="Google Shape;87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71" name="Google Shape;87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82" name="Google Shape;88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3" name="Google Shape;903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4" name="Google Shape;904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5" name="Google Shape;905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6" name="Google Shape;906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7" name="Google Shape;907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08" name="Google Shape;908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9" name="Google Shape;90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20" name="Google Shape;920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33" name="Google Shape;933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34" name="Google Shape;934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47" name="Google Shape;947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48" name="Google Shape;948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59" name="Google Shape;959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2" name="Google Shape;972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3" name="Google Shape;973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4" name="Google Shape;974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5" name="Google Shape;975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77" name="Google Shape;977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78" name="Google Shape;978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89" name="Google Shape;989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3" name="Google Shape;1003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4" name="Google Shape;1004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6" name="Google Shape;1006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7" name="Google Shape;1007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9" name="Google Shape;1009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0" name="Google Shape;1010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011" name="Google Shape;1011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12" name="Google Shape;1012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13" name="Google Shape;1013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0" name="Google Shape;1030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31" name="Google Shape;1031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32" name="Google Shape;1032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3" name="Google Shape;1033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34" name="Google Shape;1034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3" name="Google Shape;1063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1" name="Google Shape;1071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75" name="Google Shape;107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76" name="Google Shape;107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7" name="Google Shape;107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8" name="Google Shape;107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07" name="Google Shape;110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15" name="Google Shape;111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22" name="Google Shape;1122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33" name="Google Shape;1133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44" name="Google Shape;114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47" name="Google Shape;114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50" name="Google Shape;115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2" name="Google Shape;1152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6" name="Google Shape;196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7" name="Google Shape;197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56" name="Google Shape;1156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57" name="Google Shape;1157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8" name="Google Shape;1158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59" name="Google Shape;1159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60" name="Google Shape;1160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1172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8" name="Google Shape;1188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6" name="Google Shape;1196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00" name="Google Shape;1200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01" name="Google Shape;1201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2" name="Google Shape;1202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03" name="Google Shape;1203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04" name="Google Shape;1204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32" name="Google Shape;1232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40" name="Google Shape;1240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44" name="Google Shape;1244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47" name="Google Shape;124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50" name="Google Shape;125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2" name="Google Shape;1252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2" name="Google Shape;212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3" name="Google Shape;213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4" name="Google Shape;224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8" name="Google Shape;238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51" name="Google Shape;251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3" name="Google Shape;25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" name="Google Shape;254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5" name="Google Shape;255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2" name="Google Shape;29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6" name="Google Shape;296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7" name="Google Shape;297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9" name="Google Shape;299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42" name="Google Shape;342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43" name="Google Shape;343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4" name="Google Shape;344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5" name="Google Shape;345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6" name="Google Shape;346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3" name="Google Shape;383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8" name="Google Shape;38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" name="Google Shape;38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7" name="Google Shape;42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8" name="Google Shape;438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9" name="Google Shape;439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legal-challenges-faced-msmes-vcounsel-your-virtual-legal-tea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rstory.com/smbstory/legal-support-help-msmes-tackle-challenges-self-reliant-india" TargetMode="External"/><Relationship Id="rId5" Type="http://schemas.openxmlformats.org/officeDocument/2006/relationships/hyperlink" Target="https://poonawallafincorp.com/blogs/major-challenges-for-msme-business-loans.php" TargetMode="External"/><Relationship Id="rId4" Type="http://schemas.openxmlformats.org/officeDocument/2006/relationships/hyperlink" Target="https://ksandk.com/startups/msmes-in-india-legal-suppor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4" name="Google Shape;1264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65" name="Google Shape;1265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68" name="Google Shape;1268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71" name="Google Shape;1271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3" name="Google Shape;1273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2"/>
          <p:cNvSpPr txBox="1">
            <a:spLocks noGrp="1"/>
          </p:cNvSpPr>
          <p:nvPr>
            <p:ph type="ctrTitle"/>
          </p:nvPr>
        </p:nvSpPr>
        <p:spPr>
          <a:xfrm>
            <a:off x="528925" y="2034596"/>
            <a:ext cx="70338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LegalEase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Legal-Pit-Stop for MSMEs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32"/>
          <p:cNvSpPr txBox="1">
            <a:spLocks noGrp="1"/>
          </p:cNvSpPr>
          <p:nvPr>
            <p:ph type="subTitle" idx="1"/>
          </p:nvPr>
        </p:nvSpPr>
        <p:spPr>
          <a:xfrm>
            <a:off x="528925" y="3291375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Legal Professional for MSMEs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1"/>
          <p:cNvSpPr/>
          <p:nvPr/>
        </p:nvSpPr>
        <p:spPr>
          <a:xfrm rot="5400000">
            <a:off x="1385362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1"/>
          <p:cNvSpPr/>
          <p:nvPr/>
        </p:nvSpPr>
        <p:spPr>
          <a:xfrm rot="5400000">
            <a:off x="3986623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1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PROVIDING?</a:t>
            </a:r>
            <a:endParaRPr/>
          </a:p>
        </p:txBody>
      </p:sp>
      <p:sp>
        <p:nvSpPr>
          <p:cNvPr id="1466" name="Google Shape;1466;p41"/>
          <p:cNvSpPr txBox="1">
            <a:spLocks noGrp="1"/>
          </p:cNvSpPr>
          <p:nvPr>
            <p:ph type="subTitle" idx="1"/>
          </p:nvPr>
        </p:nvSpPr>
        <p:spPr>
          <a:xfrm>
            <a:off x="815812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Updating or creating new documents.</a:t>
            </a:r>
            <a:endParaRPr sz="1300"/>
          </a:p>
        </p:txBody>
      </p:sp>
      <p:sp>
        <p:nvSpPr>
          <p:cNvPr id="1467" name="Google Shape;1467;p41"/>
          <p:cNvSpPr txBox="1">
            <a:spLocks noGrp="1"/>
          </p:cNvSpPr>
          <p:nvPr>
            <p:ph type="subTitle" idx="2"/>
          </p:nvPr>
        </p:nvSpPr>
        <p:spPr>
          <a:xfrm>
            <a:off x="3290300" y="3180750"/>
            <a:ext cx="2452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Query any Legal document and get relevant answers.</a:t>
            </a:r>
            <a:endParaRPr sz="1300"/>
          </a:p>
        </p:txBody>
      </p:sp>
      <p:sp>
        <p:nvSpPr>
          <p:cNvPr id="1468" name="Google Shape;1468;p41"/>
          <p:cNvSpPr txBox="1">
            <a:spLocks noGrp="1"/>
          </p:cNvSpPr>
          <p:nvPr>
            <p:ph type="subTitle" idx="3"/>
          </p:nvPr>
        </p:nvSpPr>
        <p:spPr>
          <a:xfrm>
            <a:off x="6121800" y="3180750"/>
            <a:ext cx="22344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Highlighting acceptable or unacceptable clauses.</a:t>
            </a:r>
            <a:endParaRPr sz="1300"/>
          </a:p>
        </p:txBody>
      </p:sp>
      <p:sp>
        <p:nvSpPr>
          <p:cNvPr id="1469" name="Google Shape;1469;p41"/>
          <p:cNvSpPr txBox="1">
            <a:spLocks noGrp="1"/>
          </p:cNvSpPr>
          <p:nvPr>
            <p:ph type="subTitle" idx="4"/>
          </p:nvPr>
        </p:nvSpPr>
        <p:spPr>
          <a:xfrm>
            <a:off x="815812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</p:txBody>
      </p:sp>
      <p:sp>
        <p:nvSpPr>
          <p:cNvPr id="1470" name="Google Shape;1470;p41"/>
          <p:cNvSpPr txBox="1">
            <a:spLocks noGrp="1"/>
          </p:cNvSpPr>
          <p:nvPr>
            <p:ph type="subTitle" idx="5"/>
          </p:nvPr>
        </p:nvSpPr>
        <p:spPr>
          <a:xfrm>
            <a:off x="3164101" y="2726175"/>
            <a:ext cx="2753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/>
          </a:p>
        </p:txBody>
      </p:sp>
      <p:sp>
        <p:nvSpPr>
          <p:cNvPr id="1471" name="Google Shape;1471;p41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1472" name="Google Shape;1472;p41"/>
          <p:cNvGrpSpPr/>
          <p:nvPr/>
        </p:nvGrpSpPr>
        <p:grpSpPr>
          <a:xfrm>
            <a:off x="1597641" y="1793256"/>
            <a:ext cx="531542" cy="602023"/>
            <a:chOff x="4020665" y="1431080"/>
            <a:chExt cx="531542" cy="602023"/>
          </a:xfrm>
        </p:grpSpPr>
        <p:sp>
          <p:nvSpPr>
            <p:cNvPr id="1473" name="Google Shape;1473;p4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1"/>
          <p:cNvGrpSpPr/>
          <p:nvPr/>
        </p:nvGrpSpPr>
        <p:grpSpPr>
          <a:xfrm>
            <a:off x="4169317" y="1793289"/>
            <a:ext cx="590713" cy="601957"/>
            <a:chOff x="1230449" y="2288393"/>
            <a:chExt cx="590713" cy="601957"/>
          </a:xfrm>
        </p:grpSpPr>
        <p:sp>
          <p:nvSpPr>
            <p:cNvPr id="1489" name="Google Shape;1489;p41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41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503" name="Google Shape;1503;p41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1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11" name="Google Shape;15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41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514" name="Google Shape;15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1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517" name="Google Shape;15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9" name="Google Shape;1519;p41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0A8D4-2A67-6228-A9C9-8FA3B10F1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2" y="672781"/>
            <a:ext cx="7410650" cy="40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4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LEADERs </a:t>
            </a:r>
            <a:endParaRPr/>
          </a:p>
        </p:txBody>
      </p:sp>
      <p:sp>
        <p:nvSpPr>
          <p:cNvPr id="1526" name="Google Shape;1526;p42"/>
          <p:cNvSpPr txBox="1">
            <a:spLocks noGrp="1"/>
          </p:cNvSpPr>
          <p:nvPr>
            <p:ph type="subTitle" idx="1"/>
          </p:nvPr>
        </p:nvSpPr>
        <p:spPr>
          <a:xfrm>
            <a:off x="4879888" y="317916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 uses next-generation AI to automate the generation, negotiation and analysis of contracts.</a:t>
            </a:r>
            <a:endParaRPr/>
          </a:p>
        </p:txBody>
      </p:sp>
      <p:sp>
        <p:nvSpPr>
          <p:cNvPr id="1527" name="Google Shape;1527;p42"/>
          <p:cNvSpPr txBox="1">
            <a:spLocks noGrp="1"/>
          </p:cNvSpPr>
          <p:nvPr>
            <p:ph type="subTitle" idx="2"/>
          </p:nvPr>
        </p:nvSpPr>
        <p:spPr>
          <a:xfrm>
            <a:off x="1506350" y="3182988"/>
            <a:ext cx="29550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automatically highlights and extracts provisions that are important to you and helps you organize your data for analysis.</a:t>
            </a:r>
            <a:endParaRPr/>
          </a:p>
        </p:txBody>
      </p:sp>
      <p:sp>
        <p:nvSpPr>
          <p:cNvPr id="1528" name="Google Shape;1528;p42"/>
          <p:cNvSpPr txBox="1">
            <a:spLocks noGrp="1"/>
          </p:cNvSpPr>
          <p:nvPr>
            <p:ph type="subTitle" idx="3"/>
          </p:nvPr>
        </p:nvSpPr>
        <p:spPr>
          <a:xfrm>
            <a:off x="4879888" y="272199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</a:t>
            </a:r>
            <a:endParaRPr/>
          </a:p>
        </p:txBody>
      </p:sp>
      <p:sp>
        <p:nvSpPr>
          <p:cNvPr id="1529" name="Google Shape;1529;p42"/>
          <p:cNvSpPr txBox="1">
            <a:spLocks noGrp="1"/>
          </p:cNvSpPr>
          <p:nvPr>
            <p:ph type="subTitle" idx="4"/>
          </p:nvPr>
        </p:nvSpPr>
        <p:spPr>
          <a:xfrm>
            <a:off x="1731038" y="2725828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KIRA</a:t>
            </a:r>
            <a:endParaRPr/>
          </a:p>
        </p:txBody>
      </p:sp>
      <p:sp>
        <p:nvSpPr>
          <p:cNvPr id="1530" name="Google Shape;1530;p42"/>
          <p:cNvSpPr/>
          <p:nvPr/>
        </p:nvSpPr>
        <p:spPr>
          <a:xfrm rot="5400000">
            <a:off x="2505775" y="167795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2"/>
          <p:cNvSpPr/>
          <p:nvPr/>
        </p:nvSpPr>
        <p:spPr>
          <a:xfrm rot="5400000">
            <a:off x="5654638" y="167411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42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533" name="Google Shape;15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2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536" name="Google Shape;153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2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539" name="Google Shape;153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42"/>
          <p:cNvGrpSpPr/>
          <p:nvPr/>
        </p:nvGrpSpPr>
        <p:grpSpPr>
          <a:xfrm>
            <a:off x="2756642" y="1823906"/>
            <a:ext cx="454355" cy="536704"/>
            <a:chOff x="4745408" y="4001992"/>
            <a:chExt cx="509652" cy="602023"/>
          </a:xfrm>
        </p:grpSpPr>
        <p:sp>
          <p:nvSpPr>
            <p:cNvPr id="1544" name="Google Shape;1544;p42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42"/>
          <p:cNvGrpSpPr/>
          <p:nvPr/>
        </p:nvGrpSpPr>
        <p:grpSpPr>
          <a:xfrm>
            <a:off x="5864336" y="1820894"/>
            <a:ext cx="536704" cy="535077"/>
            <a:chOff x="6087962" y="4002888"/>
            <a:chExt cx="602023" cy="600199"/>
          </a:xfrm>
        </p:grpSpPr>
        <p:sp>
          <p:nvSpPr>
            <p:cNvPr id="1563" name="Google Shape;1563;p42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3"/>
          <p:cNvSpPr txBox="1"/>
          <p:nvPr/>
        </p:nvSpPr>
        <p:spPr>
          <a:xfrm>
            <a:off x="854775" y="1540125"/>
            <a:ext cx="6845700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BUT THEY AREN’T TAILORED TO SERVE </a:t>
            </a:r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MSMEs</a:t>
            </a:r>
            <a:endParaRPr sz="2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7" name="Google Shape;160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13" name="Google Shape;1613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14" name="Google Shape;1614;p44"/>
          <p:cNvSpPr txBox="1">
            <a:spLocks noGrp="1"/>
          </p:cNvSpPr>
          <p:nvPr>
            <p:ph type="subTitle" idx="6"/>
          </p:nvPr>
        </p:nvSpPr>
        <p:spPr>
          <a:xfrm>
            <a:off x="180690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615" name="Google Shape;1615;p44"/>
          <p:cNvSpPr txBox="1">
            <a:spLocks noGrp="1"/>
          </p:cNvSpPr>
          <p:nvPr>
            <p:ph type="subTitle" idx="5"/>
          </p:nvPr>
        </p:nvSpPr>
        <p:spPr>
          <a:xfrm>
            <a:off x="180690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16" name="Google Shape;1616;p44"/>
          <p:cNvSpPr txBox="1">
            <a:spLocks noGrp="1"/>
          </p:cNvSpPr>
          <p:nvPr>
            <p:ph type="subTitle" idx="1"/>
          </p:nvPr>
        </p:nvSpPr>
        <p:spPr>
          <a:xfrm>
            <a:off x="1806900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 plays important role.</a:t>
            </a:r>
            <a:endParaRPr/>
          </a:p>
        </p:txBody>
      </p:sp>
      <p:sp>
        <p:nvSpPr>
          <p:cNvPr id="1617" name="Google Shape;1617;p44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for understanding data and finding !points.</a:t>
            </a:r>
            <a:endParaRPr/>
          </a:p>
        </p:txBody>
      </p:sp>
      <p:sp>
        <p:nvSpPr>
          <p:cNvPr id="1618" name="Google Shape;1618;p44"/>
          <p:cNvSpPr txBox="1">
            <a:spLocks noGrp="1"/>
          </p:cNvSpPr>
          <p:nvPr>
            <p:ph type="subTitle" idx="3"/>
          </p:nvPr>
        </p:nvSpPr>
        <p:spPr>
          <a:xfrm>
            <a:off x="1806900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various factors required to build product.</a:t>
            </a:r>
            <a:endParaRPr/>
          </a:p>
        </p:txBody>
      </p:sp>
      <p:sp>
        <p:nvSpPr>
          <p:cNvPr id="1619" name="Google Shape;1619;p44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website providing 3 major features.</a:t>
            </a:r>
            <a:endParaRPr/>
          </a:p>
        </p:txBody>
      </p:sp>
      <p:sp>
        <p:nvSpPr>
          <p:cNvPr id="1620" name="Google Shape;1620;p44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grpSp>
        <p:nvGrpSpPr>
          <p:cNvPr id="1621" name="Google Shape;1621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22" name="Google Shape;162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25" name="Google Shape;162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28" name="Google Shape;162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0" name="Google Shape;1630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45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38" name="Google Shape;1638;p45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pic>
        <p:nvPicPr>
          <p:cNvPr id="1639" name="Google Shape;1639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4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45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5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5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1644" name="Google Shape;1644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45" name="Google Shape;164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48" name="Google Shape;164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51" name="Google Shape;165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5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4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4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661" name="Google Shape;1661;p46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46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663" name="Google Shape;1663;p46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3" name="Google Shape;1683;p46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4" name="Google Shape;1684;p46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a utility which meets current demand.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5" name="Google Shape;1685;p46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6" name="Google Shape;1686;p46"/>
          <p:cNvSpPr txBox="1"/>
          <p:nvPr/>
        </p:nvSpPr>
        <p:spPr>
          <a:xfrm>
            <a:off x="5711950" y="2598700"/>
            <a:ext cx="2712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a solution accessible to all Stakeholders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46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8" name="Google Shape;1688;p46"/>
          <p:cNvSpPr txBox="1"/>
          <p:nvPr/>
        </p:nvSpPr>
        <p:spPr>
          <a:xfrm>
            <a:off x="5711950" y="3367375"/>
            <a:ext cx="264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 the product for future Business Proposals.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46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6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6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46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693" name="Google Shape;1693;p46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46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09" name="Google Shape;1709;p46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6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6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46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717" name="Google Shape;1717;p46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6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6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6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6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6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6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6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6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6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6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33" name="Google Shape;1733;p46"/>
          <p:cNvCxnSpPr>
            <a:stCxn id="1689" idx="2"/>
            <a:endCxn id="166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4" name="Google Shape;1734;p46"/>
          <p:cNvCxnSpPr>
            <a:stCxn id="1661" idx="0"/>
            <a:endCxn id="1691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46"/>
          <p:cNvCxnSpPr>
            <a:stCxn id="1690" idx="2"/>
            <a:endCxn id="166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6" name="Google Shape;1736;p46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737" name="Google Shape;173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6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740" name="Google Shape;174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6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743" name="Google Shape;174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5" name="Google Shape;1745;p4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4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7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7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7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7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7"/>
          <p:cNvSpPr txBox="1"/>
          <p:nvPr/>
        </p:nvSpPr>
        <p:spPr>
          <a:xfrm>
            <a:off x="744675" y="3199550"/>
            <a:ext cx="1920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CORPORATE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LAWYERS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9" name="Google Shape;1759;p47"/>
          <p:cNvSpPr txBox="1"/>
          <p:nvPr/>
        </p:nvSpPr>
        <p:spPr>
          <a:xfrm>
            <a:off x="2656125" y="1845200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BUDDING FOUNDERS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0" name="Google Shape;1760;p47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7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7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7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7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7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7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HR DEPT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7" name="Google Shape;1767;p47"/>
          <p:cNvSpPr txBox="1"/>
          <p:nvPr/>
        </p:nvSpPr>
        <p:spPr>
          <a:xfrm>
            <a:off x="6479025" y="1826929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GENERAL PUBLIC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68" name="Google Shape;1768;p47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1769" name="Google Shape;1769;p47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47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1775" name="Google Shape;1775;p47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7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7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7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7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47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1795" name="Google Shape;1795;p47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47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1806" name="Google Shape;1806;p47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7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7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47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1825" name="Google Shape;18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47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828" name="Google Shape;18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47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831" name="Google Shape;18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3" name="Google Shape;1833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4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8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9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2" name="Google Shape;1842;p48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3" name="Google Shape;1843;p4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4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4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48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48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grpSp>
        <p:nvGrpSpPr>
          <p:cNvPr id="1848" name="Google Shape;1848;p48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49" name="Google Shape;18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48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52" name="Google Shape;18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48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55" name="Google Shape;185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57" name="Google Shape;1857;p48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150" y="787450"/>
            <a:ext cx="6507851" cy="35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81" name="Google Shape;1281;p33"/>
          <p:cNvSpPr txBox="1">
            <a:spLocks noGrp="1"/>
          </p:cNvSpPr>
          <p:nvPr>
            <p:ph type="subTitle" idx="3"/>
          </p:nvPr>
        </p:nvSpPr>
        <p:spPr>
          <a:xfrm>
            <a:off x="2401463" y="170897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 Seth</a:t>
            </a:r>
            <a:endParaRPr/>
          </a:p>
        </p:txBody>
      </p:sp>
      <p:sp>
        <p:nvSpPr>
          <p:cNvPr id="1282" name="Google Shape;1282;p33"/>
          <p:cNvSpPr txBox="1">
            <a:spLocks noGrp="1"/>
          </p:cNvSpPr>
          <p:nvPr>
            <p:ph type="subTitle" idx="4"/>
          </p:nvPr>
        </p:nvSpPr>
        <p:spPr>
          <a:xfrm>
            <a:off x="3764975" y="3076725"/>
            <a:ext cx="3021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Tanish Khandelwal</a:t>
            </a:r>
            <a:endParaRPr/>
          </a:p>
        </p:txBody>
      </p:sp>
      <p:sp>
        <p:nvSpPr>
          <p:cNvPr id="1283" name="Google Shape;1283;p33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201B299</a:t>
            </a:r>
            <a:endParaRPr/>
          </a:p>
        </p:txBody>
      </p:sp>
      <p:sp>
        <p:nvSpPr>
          <p:cNvPr id="1284" name="Google Shape;1284;p33"/>
          <p:cNvSpPr txBox="1">
            <a:spLocks noGrp="1"/>
          </p:cNvSpPr>
          <p:nvPr>
            <p:ph type="subTitle" idx="1"/>
          </p:nvPr>
        </p:nvSpPr>
        <p:spPr>
          <a:xfrm>
            <a:off x="4280685" y="348359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201B283</a:t>
            </a:r>
            <a:endParaRPr/>
          </a:p>
        </p:txBody>
      </p:sp>
      <p:pic>
        <p:nvPicPr>
          <p:cNvPr id="1285" name="Google Shape;1285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1087525" y="1423700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86" name="Google Shape;1286;p33"/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1287" name="Google Shape;1287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33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1290" name="Google Shape;1290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3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293" name="Google Shape;1293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6992475" y="2847225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99" name="Google Shape;1299;p33"/>
          <p:cNvGrpSpPr/>
          <p:nvPr/>
        </p:nvGrpSpPr>
        <p:grpSpPr>
          <a:xfrm>
            <a:off x="1259530" y="1614238"/>
            <a:ext cx="832884" cy="795815"/>
            <a:chOff x="6793004" y="1431080"/>
            <a:chExt cx="544013" cy="602023"/>
          </a:xfrm>
        </p:grpSpPr>
        <p:sp>
          <p:nvSpPr>
            <p:cNvPr id="1300" name="Google Shape;1300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3"/>
          <p:cNvGrpSpPr/>
          <p:nvPr/>
        </p:nvGrpSpPr>
        <p:grpSpPr>
          <a:xfrm>
            <a:off x="7164480" y="3037763"/>
            <a:ext cx="832884" cy="795815"/>
            <a:chOff x="6793004" y="1431080"/>
            <a:chExt cx="544013" cy="602023"/>
          </a:xfrm>
        </p:grpSpPr>
        <p:sp>
          <p:nvSpPr>
            <p:cNvPr id="1314" name="Google Shape;1314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2680" y="3974436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AB5A9-2220-56D2-34B4-C16C39F7D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0"/>
          <a:stretch/>
        </p:blipFill>
        <p:spPr>
          <a:xfrm>
            <a:off x="557387" y="730600"/>
            <a:ext cx="8122533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5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7568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78" name="Google Shape;1878;p50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pic>
        <p:nvPicPr>
          <p:cNvPr id="1879" name="Google Shape;1879;p5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5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50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884" name="Google Shape;1884;p5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85" name="Google Shape;188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5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88" name="Google Shape;188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5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91" name="Google Shape;189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3" name="Google Shape;1893;p5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901" name="Google Shape;1901;p51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51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51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51"/>
          <p:cNvSpPr txBox="1"/>
          <p:nvPr/>
        </p:nvSpPr>
        <p:spPr>
          <a:xfrm>
            <a:off x="155635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Gathering and Project feasibility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5" name="Google Shape;1905;p51"/>
          <p:cNvSpPr txBox="1"/>
          <p:nvPr/>
        </p:nvSpPr>
        <p:spPr>
          <a:xfrm>
            <a:off x="4354550" y="1954325"/>
            <a:ext cx="530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6" name="Google Shape;1906;p51"/>
          <p:cNvSpPr txBox="1"/>
          <p:nvPr/>
        </p:nvSpPr>
        <p:spPr>
          <a:xfrm>
            <a:off x="1225225" y="2685775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 Understanding and Generation Features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51"/>
          <p:cNvSpPr txBox="1"/>
          <p:nvPr/>
        </p:nvSpPr>
        <p:spPr>
          <a:xfrm>
            <a:off x="4303450" y="2685750"/>
            <a:ext cx="581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8" name="Google Shape;1908;p51"/>
          <p:cNvSpPr txBox="1"/>
          <p:nvPr/>
        </p:nvSpPr>
        <p:spPr>
          <a:xfrm>
            <a:off x="1268050" y="3417200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Completing Product with all features integrated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51"/>
          <p:cNvSpPr txBox="1"/>
          <p:nvPr/>
        </p:nvSpPr>
        <p:spPr>
          <a:xfrm>
            <a:off x="4237125" y="3417200"/>
            <a:ext cx="647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910" name="Google Shape;1910;p51"/>
          <p:cNvCxnSpPr>
            <a:stCxn id="1905" idx="3"/>
            <a:endCxn id="1901" idx="1"/>
          </p:cNvCxnSpPr>
          <p:nvPr/>
        </p:nvCxnSpPr>
        <p:spPr>
          <a:xfrm>
            <a:off x="4884950" y="2196575"/>
            <a:ext cx="14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1" name="Google Shape;1911;p51"/>
          <p:cNvCxnSpPr>
            <a:stCxn id="1907" idx="3"/>
            <a:endCxn id="1902" idx="1"/>
          </p:cNvCxnSpPr>
          <p:nvPr/>
        </p:nvCxnSpPr>
        <p:spPr>
          <a:xfrm>
            <a:off x="4884850" y="2928000"/>
            <a:ext cx="90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2" name="Google Shape;1912;p51"/>
          <p:cNvCxnSpPr>
            <a:stCxn id="1909" idx="3"/>
            <a:endCxn id="1903" idx="1"/>
          </p:cNvCxnSpPr>
          <p:nvPr/>
        </p:nvCxnSpPr>
        <p:spPr>
          <a:xfrm>
            <a:off x="4884825" y="3659450"/>
            <a:ext cx="53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913" name="Google Shape;1913;p51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14" name="Google Shape;19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51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917" name="Google Shape;191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51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1920" name="Google Shape;192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2" name="Google Shape;1922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4" name="Google Shape;1924;p51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1925" name="Google Shape;1925;p51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1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1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51"/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1940" name="Google Shape;1940;p51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51"/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1946" name="Google Shape;1946;p51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52"/>
          <p:cNvSpPr txBox="1">
            <a:spLocks noGrp="1"/>
          </p:cNvSpPr>
          <p:nvPr>
            <p:ph type="title" idx="4294967295"/>
          </p:nvPr>
        </p:nvSpPr>
        <p:spPr>
          <a:xfrm>
            <a:off x="3022421" y="1848950"/>
            <a:ext cx="2862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THANKS!</a:t>
            </a:r>
            <a:endParaRPr sz="4200"/>
          </a:p>
        </p:txBody>
      </p:sp>
      <p:pic>
        <p:nvPicPr>
          <p:cNvPr id="1968" name="Google Shape;1968;p52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5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5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5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52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3" name="Google Shape;1973;p52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974" name="Google Shape;1974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52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977" name="Google Shape;1977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52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980" name="Google Shape;1980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2" name="Google Shape;1982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34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4"/>
          <p:cNvSpPr txBox="1">
            <a:spLocks noGrp="1"/>
          </p:cNvSpPr>
          <p:nvPr>
            <p:ph type="title"/>
          </p:nvPr>
        </p:nvSpPr>
        <p:spPr>
          <a:xfrm>
            <a:off x="4091775" y="19836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Prof. Mahesh Kumar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334" name="Google Shape;1334;p34"/>
          <p:cNvSpPr txBox="1">
            <a:spLocks noGrp="1"/>
          </p:cNvSpPr>
          <p:nvPr>
            <p:ph type="subTitle" idx="1"/>
          </p:nvPr>
        </p:nvSpPr>
        <p:spPr>
          <a:xfrm>
            <a:off x="4091775" y="2431138"/>
            <a:ext cx="42948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P. No.</a:t>
            </a:r>
            <a:r>
              <a:rPr lang="en" sz="1900" dirty="0"/>
              <a:t> MK5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2"/>
                </a:solidFill>
              </a:rPr>
              <a:t>Practical-3</a:t>
            </a:r>
            <a:r>
              <a:rPr lang="en" sz="1900" dirty="0"/>
              <a:t> Evaluation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Date</a:t>
            </a:r>
            <a:r>
              <a:rPr lang="en" sz="1900" dirty="0"/>
              <a:t>: 30-11-2023</a:t>
            </a:r>
            <a:endParaRPr sz="1900" dirty="0"/>
          </a:p>
        </p:txBody>
      </p:sp>
      <p:pic>
        <p:nvPicPr>
          <p:cNvPr id="1335" name="Google Shape;1335;p34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4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4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34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41" name="Google Shape;1341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34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44" name="Google Shape;1344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34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47" name="Google Shape;1347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34"/>
          <p:cNvSpPr txBox="1"/>
          <p:nvPr/>
        </p:nvSpPr>
        <p:spPr>
          <a:xfrm>
            <a:off x="4091775" y="1723488"/>
            <a:ext cx="2179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 the Guidance: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0" name="Google Shape;135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56" name="Google Shape;1356;p35"/>
          <p:cNvSpPr txBox="1">
            <a:spLocks noGrp="1"/>
          </p:cNvSpPr>
          <p:nvPr>
            <p:ph type="subTitle" idx="1"/>
          </p:nvPr>
        </p:nvSpPr>
        <p:spPr>
          <a:xfrm>
            <a:off x="5600488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/>
          </a:p>
        </p:txBody>
      </p:sp>
      <p:sp>
        <p:nvSpPr>
          <p:cNvPr id="1357" name="Google Shape;1357;p35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subTitle" idx="3"/>
          </p:nvPr>
        </p:nvSpPr>
        <p:spPr>
          <a:xfrm>
            <a:off x="1954649" y="152095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59" name="Google Shape;1359;p35"/>
          <p:cNvSpPr txBox="1">
            <a:spLocks noGrp="1"/>
          </p:cNvSpPr>
          <p:nvPr>
            <p:ph type="subTitle" idx="4"/>
          </p:nvPr>
        </p:nvSpPr>
        <p:spPr>
          <a:xfrm>
            <a:off x="5600488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Stakeholders and Viability of Project.</a:t>
            </a:r>
            <a:endParaRPr/>
          </a:p>
        </p:txBody>
      </p:sp>
      <p:sp>
        <p:nvSpPr>
          <p:cNvPr id="1360" name="Google Shape;1360;p35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61" name="Google Shape;1361;p35"/>
          <p:cNvSpPr txBox="1">
            <a:spLocks noGrp="1"/>
          </p:cNvSpPr>
          <p:nvPr>
            <p:ph type="subTitle" idx="6"/>
          </p:nvPr>
        </p:nvSpPr>
        <p:spPr>
          <a:xfrm>
            <a:off x="1954649" y="21540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362" name="Google Shape;1362;p35"/>
          <p:cNvSpPr txBox="1">
            <a:spLocks noGrp="1"/>
          </p:cNvSpPr>
          <p:nvPr>
            <p:ph type="subTitle" idx="7"/>
          </p:nvPr>
        </p:nvSpPr>
        <p:spPr>
          <a:xfrm>
            <a:off x="5600500" y="2787125"/>
            <a:ext cx="2564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sp>
        <p:nvSpPr>
          <p:cNvPr id="1363" name="Google Shape;1363;p35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4" name="Google Shape;1364;p35"/>
          <p:cNvSpPr txBox="1">
            <a:spLocks noGrp="1"/>
          </p:cNvSpPr>
          <p:nvPr>
            <p:ph type="subTitle" idx="9"/>
          </p:nvPr>
        </p:nvSpPr>
        <p:spPr>
          <a:xfrm>
            <a:off x="1954650" y="27871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365" name="Google Shape;1365;p35"/>
          <p:cNvSpPr txBox="1">
            <a:spLocks noGrp="1"/>
          </p:cNvSpPr>
          <p:nvPr>
            <p:ph type="subTitle" idx="13"/>
          </p:nvPr>
        </p:nvSpPr>
        <p:spPr>
          <a:xfrm>
            <a:off x="5600488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</p:txBody>
      </p:sp>
      <p:sp>
        <p:nvSpPr>
          <p:cNvPr id="1366" name="Google Shape;1366;p35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7" name="Google Shape;1367;p35"/>
          <p:cNvSpPr txBox="1">
            <a:spLocks noGrp="1"/>
          </p:cNvSpPr>
          <p:nvPr>
            <p:ph type="subTitle" idx="15"/>
          </p:nvPr>
        </p:nvSpPr>
        <p:spPr>
          <a:xfrm>
            <a:off x="1954649" y="34202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1368" name="Google Shape;1368;p35"/>
          <p:cNvSpPr txBox="1">
            <a:spLocks noGrp="1"/>
          </p:cNvSpPr>
          <p:nvPr>
            <p:ph type="subTitle" idx="16"/>
          </p:nvPr>
        </p:nvSpPr>
        <p:spPr>
          <a:xfrm>
            <a:off x="5600488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sp>
        <p:nvSpPr>
          <p:cNvPr id="1369" name="Google Shape;1369;p35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70" name="Google Shape;1370;p35"/>
          <p:cNvSpPr txBox="1">
            <a:spLocks noGrp="1"/>
          </p:cNvSpPr>
          <p:nvPr>
            <p:ph type="subTitle" idx="18"/>
          </p:nvPr>
        </p:nvSpPr>
        <p:spPr>
          <a:xfrm>
            <a:off x="1954649" y="40533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371" name="Google Shape;1371;p35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372" name="Google Shape;137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5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375" name="Google Shape;137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7" name="Google Shape;1377;p35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6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4" name="Google Shape;1384;p36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 sz="1600"/>
          </a:p>
        </p:txBody>
      </p:sp>
      <p:pic>
        <p:nvPicPr>
          <p:cNvPr id="1385" name="Google Shape;1385;p3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36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36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36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36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390" name="Google Shape;1390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6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6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36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sz="1200"/>
              <a:t>Populous country such as </a:t>
            </a:r>
            <a:r>
              <a:rPr lang="en" b="1">
                <a:solidFill>
                  <a:schemeClr val="dk2"/>
                </a:solidFill>
              </a:rPr>
              <a:t>India</a:t>
            </a:r>
            <a:r>
              <a:rPr lang="en" sz="1200"/>
              <a:t> handles and process tons of </a:t>
            </a:r>
            <a:r>
              <a:rPr lang="en" b="1">
                <a:solidFill>
                  <a:schemeClr val="dk2"/>
                </a:solidFill>
              </a:rPr>
              <a:t>legal documents</a:t>
            </a:r>
            <a:r>
              <a:rPr lang="en" sz="1200">
                <a:solidFill>
                  <a:schemeClr val="lt2"/>
                </a:solidFill>
              </a:rPr>
              <a:t> </a:t>
            </a:r>
            <a:r>
              <a:rPr lang="en" sz="1200"/>
              <a:t>each day.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b="1">
                <a:solidFill>
                  <a:schemeClr val="dk2"/>
                </a:solidFill>
              </a:rPr>
              <a:t>MSMEs</a:t>
            </a:r>
            <a:r>
              <a:rPr lang="en" sz="1200"/>
              <a:t> plays a crucial role in </a:t>
            </a:r>
            <a:r>
              <a:rPr lang="en" b="1">
                <a:solidFill>
                  <a:schemeClr val="dk2"/>
                </a:solidFill>
              </a:rPr>
              <a:t>Indian Economy</a:t>
            </a:r>
            <a:r>
              <a:rPr lang="en" sz="1200"/>
              <a:t> and majority of them face issues while generating legal documents which are </a:t>
            </a:r>
            <a:r>
              <a:rPr lang="en" b="1">
                <a:solidFill>
                  <a:schemeClr val="dk2"/>
                </a:solidFill>
              </a:rPr>
              <a:t>legal overhead</a:t>
            </a:r>
            <a:r>
              <a:rPr lang="en" sz="1200"/>
              <a:t> for advocates, or HR dept.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Apart from generating documents, </a:t>
            </a:r>
            <a:r>
              <a:rPr lang="en" b="1">
                <a:solidFill>
                  <a:schemeClr val="dk2"/>
                </a:solidFill>
              </a:rPr>
              <a:t>Understanding Documents</a:t>
            </a:r>
            <a:r>
              <a:rPr lang="en" sz="1200"/>
              <a:t>, and Detecting </a:t>
            </a:r>
            <a:r>
              <a:rPr lang="en" b="1">
                <a:solidFill>
                  <a:schemeClr val="dk2"/>
                </a:solidFill>
              </a:rPr>
              <a:t>irregularities</a:t>
            </a:r>
            <a:r>
              <a:rPr lang="en" sz="1200"/>
              <a:t> within it, is also troublesome for various users. </a:t>
            </a:r>
            <a:endParaRPr sz="1200"/>
          </a:p>
        </p:txBody>
      </p:sp>
      <p:grpSp>
        <p:nvGrpSpPr>
          <p:cNvPr id="1407" name="Google Shape;1407;p37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08" name="Google Shape;1408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37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11" name="Google Shape;141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37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14" name="Google Shape;141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6" name="Google Shape;1416;p3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3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3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3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37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</a:t>
            </a: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7" name="Google Shape;1427;p38"/>
          <p:cNvSpPr txBox="1">
            <a:spLocks noGrp="1"/>
          </p:cNvSpPr>
          <p:nvPr>
            <p:ph type="subTitle" idx="1"/>
          </p:nvPr>
        </p:nvSpPr>
        <p:spPr>
          <a:xfrm>
            <a:off x="720000" y="1435275"/>
            <a:ext cx="7503600" cy="18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3"/>
              </a:rPr>
              <a:t>LEGAL CHALLENGES FACED BY MSMEs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4"/>
              </a:rPr>
              <a:t>MSMEs: THE NEED FOR LEGAL SUPPORT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5"/>
              </a:rPr>
              <a:t>TOP 5 CHALLENGES FOR MSMEs FOR BUSINESS LOANS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u="sng">
                <a:solidFill>
                  <a:schemeClr val="hlink"/>
                </a:solidFill>
                <a:hlinkClick r:id="rId6"/>
              </a:rPr>
              <a:t>LEGAL SUPPORT TO HELP MSMES TACKLE CHALLENGES</a:t>
            </a:r>
            <a:endParaRPr sz="1600"/>
          </a:p>
        </p:txBody>
      </p:sp>
      <p:sp>
        <p:nvSpPr>
          <p:cNvPr id="1428" name="Google Shape;1428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</a:t>
            </a:r>
            <a:r>
              <a:rPr lang="en">
                <a:solidFill>
                  <a:schemeClr val="dk2"/>
                </a:solidFill>
              </a:rPr>
              <a:t>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4" name="Google Shape;1434;p3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319400" cy="32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Complex Legal Landscape:</a:t>
            </a:r>
            <a:r>
              <a:rPr lang="en"/>
              <a:t> Simplify navigating India's intricate legal framework, ensuring compliance for MSMEs.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Access to Legal Expertise:</a:t>
            </a:r>
            <a:r>
              <a:rPr lang="en"/>
              <a:t> Provide affordable legal guidance and document generation, bridging the knowledge gap.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Compliance Assurance:</a:t>
            </a:r>
            <a:r>
              <a:rPr lang="en"/>
              <a:t> Offer a tool to help MSMEs meet regulatory requirements in line with Indian laws.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Time and Cost Efficiency:</a:t>
            </a:r>
            <a:r>
              <a:rPr lang="en"/>
              <a:t> Streamline document management, reducing time and expenses for legal processes.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Empowering MSMEs:</a:t>
            </a:r>
            <a:r>
              <a:rPr lang="en"/>
              <a:t> Enable small businesses to understand, create, and manage legal documents, fostering entrepreneurship.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1" name="Google Shape;1441;p40"/>
          <p:cNvSpPr txBox="1">
            <a:spLocks noGrp="1"/>
          </p:cNvSpPr>
          <p:nvPr>
            <p:ph type="subTitle" idx="1"/>
          </p:nvPr>
        </p:nvSpPr>
        <p:spPr>
          <a:xfrm>
            <a:off x="720000" y="312287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Define Stakeholders and Viability of Project.</a:t>
            </a:r>
            <a:endParaRPr sz="1600"/>
          </a:p>
        </p:txBody>
      </p:sp>
      <p:pic>
        <p:nvPicPr>
          <p:cNvPr id="1442" name="Google Shape;1442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40"/>
          <p:cNvSpPr txBox="1">
            <a:spLocks noGrp="1"/>
          </p:cNvSpPr>
          <p:nvPr>
            <p:ph type="title"/>
          </p:nvPr>
        </p:nvSpPr>
        <p:spPr>
          <a:xfrm>
            <a:off x="720000" y="2351200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PROPOSED SOLUTION</a:t>
            </a:r>
            <a:endParaRPr sz="4100"/>
          </a:p>
        </p:txBody>
      </p:sp>
      <p:grpSp>
        <p:nvGrpSpPr>
          <p:cNvPr id="1447" name="Google Shape;1447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48" name="Google Shape;144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51" name="Google Shape;145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54" name="Google Shape;145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6" name="Google Shape;1456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518</Words>
  <Application>Microsoft Office PowerPoint</Application>
  <PresentationFormat>On-screen Show (16:9)</PresentationFormat>
  <Paragraphs>128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Montserrat Black</vt:lpstr>
      <vt:lpstr>Anaheim</vt:lpstr>
      <vt:lpstr>Nunito Light</vt:lpstr>
      <vt:lpstr>Bebas Neue</vt:lpstr>
      <vt:lpstr>Arial</vt:lpstr>
      <vt:lpstr>PT Sans</vt:lpstr>
      <vt:lpstr>Montserrat Light</vt:lpstr>
      <vt:lpstr>Montserrat</vt:lpstr>
      <vt:lpstr>Artificial Intelligence (AI) Technology Consulting by Slidesgo</vt:lpstr>
      <vt:lpstr>LegalEase (AI) Legal-Pit-Stop for MSMEs</vt:lpstr>
      <vt:lpstr>OUR TEAM</vt:lpstr>
      <vt:lpstr>Prof. Mahesh Kumar</vt:lpstr>
      <vt:lpstr>TABLE OF CONTENTS</vt:lpstr>
      <vt:lpstr>01</vt:lpstr>
      <vt:lpstr>PROBLEM STATEMENT</vt:lpstr>
      <vt:lpstr>SUPPORTING REFERENCES</vt:lpstr>
      <vt:lpstr>REQUIRED SYSTEM</vt:lpstr>
      <vt:lpstr>02</vt:lpstr>
      <vt:lpstr>WHAT ARE WE PROVIDING?</vt:lpstr>
      <vt:lpstr>PowerPoint Presentation</vt:lpstr>
      <vt:lpstr>MARKET LEADERs </vt:lpstr>
      <vt:lpstr>PowerPoint Presentation</vt:lpstr>
      <vt:lpstr>REQUIREMENTS</vt:lpstr>
      <vt:lpstr>03</vt:lpstr>
      <vt:lpstr>PROJECT GOALS</vt:lpstr>
      <vt:lpstr>STAKEHOLDERS</vt:lpstr>
      <vt:lpstr>04</vt:lpstr>
      <vt:lpstr>PowerPoint Presentation</vt:lpstr>
      <vt:lpstr>PowerPoint Presentation</vt:lpstr>
      <vt:lpstr>05</vt:lpstr>
      <vt:lpstr>PROJECT STAGES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LegalEase (AI) Legal-Pit-Stop for MSMEs</dc:title>
  <cp:lastModifiedBy>Tanish Khandelwal</cp:lastModifiedBy>
  <cp:revision>5</cp:revision>
  <dcterms:modified xsi:type="dcterms:W3CDTF">2023-11-29T11:26:12Z</dcterms:modified>
</cp:coreProperties>
</file>